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handoutMasterIdLst>
    <p:handoutMasterId r:id="rId22"/>
  </p:handoutMasterIdLst>
  <p:sldIdLst>
    <p:sldId id="256" r:id="rId2"/>
    <p:sldId id="257" r:id="rId3"/>
    <p:sldId id="258" r:id="rId4"/>
    <p:sldId id="260" r:id="rId5"/>
    <p:sldId id="261" r:id="rId6"/>
    <p:sldId id="264" r:id="rId7"/>
    <p:sldId id="263" r:id="rId8"/>
    <p:sldId id="265" r:id="rId9"/>
    <p:sldId id="267" r:id="rId10"/>
    <p:sldId id="269" r:id="rId11"/>
    <p:sldId id="285" r:id="rId12"/>
    <p:sldId id="271" r:id="rId13"/>
    <p:sldId id="275" r:id="rId14"/>
    <p:sldId id="277" r:id="rId15"/>
    <p:sldId id="278" r:id="rId16"/>
    <p:sldId id="276" r:id="rId17"/>
    <p:sldId id="287" r:id="rId18"/>
    <p:sldId id="288" r:id="rId19"/>
    <p:sldId id="282" r:id="rId20"/>
    <p:sldId id="286" r:id="rId21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336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explosion val="3"/>
          </c:dPt>
          <c:dLbls>
            <c:dLbl>
              <c:idx val="0"/>
              <c:layout>
                <c:manualLayout>
                  <c:x val="-0.23306466899970837"/>
                  <c:y val="5.2635177287993669E-2"/>
                </c:manualLayout>
              </c:layout>
              <c:tx>
                <c:rich>
                  <a:bodyPr/>
                  <a:lstStyle/>
                  <a:p>
                    <a:r>
                      <a:rPr lang="ru-RU" sz="4000" b="1" dirty="0" smtClean="0">
                        <a:solidFill>
                          <a:srgbClr val="FFFF00"/>
                        </a:solidFill>
                      </a:rPr>
                      <a:t>23 ч.</a:t>
                    </a:r>
                    <a:endParaRPr lang="en-US" sz="4000" b="1" dirty="0">
                      <a:solidFill>
                        <a:srgbClr val="FFFF00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8754107125498201"/>
                  <c:y val="-0.13049046136700682"/>
                </c:manualLayout>
              </c:layout>
              <c:tx>
                <c:rich>
                  <a:bodyPr/>
                  <a:lstStyle/>
                  <a:p>
                    <a:r>
                      <a:rPr lang="ru-RU" sz="4000" b="1" dirty="0" smtClean="0">
                        <a:solidFill>
                          <a:srgbClr val="FFFF00"/>
                        </a:solidFill>
                      </a:rPr>
                      <a:t>77 ч.</a:t>
                    </a:r>
                    <a:endParaRPr lang="en-US" sz="4000" b="1" dirty="0">
                      <a:solidFill>
                        <a:srgbClr val="FFFF00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delete val="1"/>
            </c:dLbl>
            <c:dLbl>
              <c:idx val="3"/>
              <c:delete val="1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Лист1!$A$2:$A$5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18</c:v>
                </c:pt>
                <c:pt idx="1">
                  <c:v>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86688660445222121"/>
          <c:y val="0.47173562841764283"/>
          <c:w val="0.113051667152717"/>
          <c:h val="0.26519925151840579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FB3B4D-F897-4A8D-B0B9-5BD4EA453289}" type="datetimeFigureOut">
              <a:rPr lang="ru-RU" smtClean="0"/>
              <a:t>16.03.2017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C25FDD-38C3-44C4-A05B-1F0E33D432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8855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16.03.2017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928670"/>
            <a:ext cx="7772400" cy="1780250"/>
          </a:xfrm>
        </p:spPr>
        <p:txBody>
          <a:bodyPr>
            <a:normAutofit/>
          </a:bodyPr>
          <a:lstStyle/>
          <a:p>
            <a:pPr algn="ctr"/>
            <a:r>
              <a:rPr lang="ru-RU" sz="5000" dirty="0" smtClean="0"/>
              <a:t>У меня зазвонил </a:t>
            </a:r>
            <a:br>
              <a:rPr lang="ru-RU" sz="5000" dirty="0" smtClean="0"/>
            </a:br>
            <a:r>
              <a:rPr lang="ru-RU" sz="5000" dirty="0" smtClean="0"/>
              <a:t>ТЕЛЕФОН</a:t>
            </a:r>
            <a:endParaRPr lang="ru-RU" sz="5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29124" y="4000504"/>
            <a:ext cx="4137090" cy="2143140"/>
          </a:xfrm>
        </p:spPr>
        <p:txBody>
          <a:bodyPr>
            <a:normAutofit/>
          </a:bodyPr>
          <a:lstStyle/>
          <a:p>
            <a:pPr>
              <a:lnSpc>
                <a:spcPct val="135000"/>
              </a:lnSpc>
            </a:pPr>
            <a:r>
              <a:rPr lang="ru-RU" sz="2400" i="1" dirty="0" smtClean="0">
                <a:solidFill>
                  <a:schemeClr val="tx1"/>
                </a:solidFill>
              </a:rPr>
              <a:t>Выполнил </a:t>
            </a:r>
          </a:p>
          <a:p>
            <a:pPr>
              <a:lnSpc>
                <a:spcPct val="135000"/>
              </a:lnSpc>
            </a:pPr>
            <a:r>
              <a:rPr lang="ru-RU" sz="2400" i="1" dirty="0" smtClean="0">
                <a:solidFill>
                  <a:schemeClr val="tx1"/>
                </a:solidFill>
              </a:rPr>
              <a:t>ученик 2 «б» класса ГБОУСОШ№ 619 Митянин Андрей</a:t>
            </a:r>
            <a:endParaRPr lang="ru-RU" sz="2400" i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my\Desktop\Cell_phones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692427"/>
            <a:ext cx="3726566" cy="26655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253832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Влияние сотовых телефонов на здоровье человека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52117"/>
            <a:ext cx="3134119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6101" y="1950384"/>
            <a:ext cx="3078387" cy="2527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1464" y="3062072"/>
            <a:ext cx="2903023" cy="2311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733256"/>
            <a:ext cx="8183880" cy="864096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/>
              <a:t>ИНТЕРВЬЮ</a:t>
            </a:r>
            <a:endParaRPr lang="ru-RU" sz="4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30225"/>
            <a:ext cx="7769885" cy="438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54477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258204"/>
            <a:ext cx="8424935" cy="1339148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2800" i="1" dirty="0">
                <a:solidFill>
                  <a:srgbClr val="C00000"/>
                </a:solidFill>
                <a:effectLst/>
              </a:rPr>
              <a:t>Вывод</a:t>
            </a:r>
            <a:r>
              <a:rPr lang="ru-RU" sz="2800" dirty="0">
                <a:solidFill>
                  <a:srgbClr val="C00000"/>
                </a:solidFill>
                <a:effectLst/>
              </a:rPr>
              <a:t>: электромагнитное поле, исходящее от телефона, опасно для живого организма.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467544" y="260648"/>
            <a:ext cx="8208912" cy="144016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45720" indent="0" algn="ctr">
              <a:buNone/>
            </a:pPr>
            <a:r>
              <a:rPr lang="ru-RU" sz="3000" b="1" i="1" dirty="0" smtClean="0">
                <a:solidFill>
                  <a:srgbClr val="006600"/>
                </a:solidFill>
              </a:rPr>
              <a:t>«</a:t>
            </a:r>
            <a:r>
              <a:rPr lang="ru-RU" sz="3000" b="1" i="1" dirty="0">
                <a:solidFill>
                  <a:srgbClr val="006600"/>
                </a:solidFill>
              </a:rPr>
              <a:t>Как мобильный телефон влияет на развитие эмбрионов куриных яиц».</a:t>
            </a:r>
          </a:p>
          <a:p>
            <a:endParaRPr lang="ru-RU" dirty="0"/>
          </a:p>
        </p:txBody>
      </p:sp>
      <p:pic>
        <p:nvPicPr>
          <p:cNvPr id="4" name="Рисунок 3" descr="C:\Users\tehno-boom\Desktop\02инкуб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2401339"/>
            <a:ext cx="2564687" cy="285686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tehno-boom\Desktop\ц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1929" y="2707155"/>
            <a:ext cx="3024336" cy="26212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C:\Users\tehno-boom\Desktop\цып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229" y="1757494"/>
            <a:ext cx="2639699" cy="2081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2249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661248"/>
            <a:ext cx="8183880" cy="792088"/>
          </a:xfrm>
        </p:spPr>
        <p:txBody>
          <a:bodyPr/>
          <a:lstStyle/>
          <a:p>
            <a:pPr algn="ctr"/>
            <a:r>
              <a:rPr lang="ru-RU" dirty="0" smtClean="0"/>
              <a:t>АНКЕТИРОВАНИЕ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Я провел анкетирование среди учеников нашей начальной школы. </a:t>
            </a:r>
          </a:p>
          <a:p>
            <a:r>
              <a:rPr lang="ru-RU" dirty="0" smtClean="0"/>
              <a:t>100 ребят разного возраста с 1 по 4 класс ответили на вопросы анкеты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708920"/>
            <a:ext cx="4176464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29408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5301208"/>
            <a:ext cx="8964488" cy="114300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0070C0"/>
                </a:solidFill>
                <a:latin typeface="Arial Black" pitchFamily="34" charset="0"/>
              </a:rPr>
              <a:t>     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К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акие возможности телефона чаще всего используете?</a:t>
            </a:r>
            <a:endParaRPr lang="ru-RU" sz="2800" dirty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                            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                    </a:t>
            </a:r>
            <a:endParaRPr lang="ru-RU" dirty="0"/>
          </a:p>
        </p:txBody>
      </p:sp>
      <p:pic>
        <p:nvPicPr>
          <p:cNvPr id="1026" name="Picture 2" descr="C:\Users\Евгений\Desktop\шаблоны\передано\Фото-02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2587074" cy="3975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Стрелка вправо 12"/>
          <p:cNvSpPr/>
          <p:nvPr/>
        </p:nvSpPr>
        <p:spPr>
          <a:xfrm>
            <a:off x="3059832" y="69269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4355976" y="692696"/>
            <a:ext cx="4248472" cy="707886"/>
          </a:xfrm>
          <a:prstGeom prst="rect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FF00"/>
                </a:solidFill>
              </a:rPr>
              <a:t>Связь с друзьями и родителями  - 90 человек  </a:t>
            </a:r>
            <a:endParaRPr lang="ru-RU" sz="2000" b="1" dirty="0">
              <a:solidFill>
                <a:srgbClr val="FFFF00"/>
              </a:solidFill>
            </a:endParaRPr>
          </a:p>
        </p:txBody>
      </p:sp>
      <p:sp>
        <p:nvSpPr>
          <p:cNvPr id="15" name="Стрелка вправо 14"/>
          <p:cNvSpPr/>
          <p:nvPr/>
        </p:nvSpPr>
        <p:spPr>
          <a:xfrm>
            <a:off x="3059832" y="1628800"/>
            <a:ext cx="981963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4427984" y="1700808"/>
            <a:ext cx="4176464" cy="400110"/>
          </a:xfrm>
          <a:prstGeom prst="rect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FF00"/>
                </a:solidFill>
              </a:rPr>
              <a:t>Игры – 81 человек </a:t>
            </a:r>
            <a:endParaRPr lang="ru-RU" sz="2000" b="1" dirty="0">
              <a:solidFill>
                <a:srgbClr val="FFFF00"/>
              </a:solidFill>
            </a:endParaRPr>
          </a:p>
        </p:txBody>
      </p:sp>
      <p:sp>
        <p:nvSpPr>
          <p:cNvPr id="19" name="Стрелка вправо 18"/>
          <p:cNvSpPr/>
          <p:nvPr/>
        </p:nvSpPr>
        <p:spPr>
          <a:xfrm>
            <a:off x="3059832" y="2492896"/>
            <a:ext cx="98942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4427984" y="2492896"/>
            <a:ext cx="4176464" cy="400110"/>
          </a:xfrm>
          <a:prstGeom prst="rect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FF00"/>
                </a:solidFill>
              </a:rPr>
              <a:t>Музыка – 52 человека</a:t>
            </a:r>
            <a:endParaRPr lang="ru-RU" sz="2000" b="1" dirty="0">
              <a:solidFill>
                <a:srgbClr val="FFFF00"/>
              </a:solidFill>
            </a:endParaRPr>
          </a:p>
        </p:txBody>
      </p:sp>
      <p:sp>
        <p:nvSpPr>
          <p:cNvPr id="21" name="Стрелка вправо 20"/>
          <p:cNvSpPr/>
          <p:nvPr/>
        </p:nvSpPr>
        <p:spPr>
          <a:xfrm>
            <a:off x="3059832" y="328498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4355976" y="3173357"/>
            <a:ext cx="4248472" cy="707886"/>
          </a:xfrm>
          <a:prstGeom prst="rect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FF00"/>
                </a:solidFill>
              </a:rPr>
              <a:t>Калькулятор – 24 человека</a:t>
            </a:r>
            <a:endParaRPr lang="ru-RU" sz="2000" b="1" dirty="0">
              <a:solidFill>
                <a:srgbClr val="FFFF00"/>
              </a:solidFill>
            </a:endParaRPr>
          </a:p>
        </p:txBody>
      </p:sp>
      <p:sp>
        <p:nvSpPr>
          <p:cNvPr id="23" name="Стрелка вправо 22"/>
          <p:cNvSpPr/>
          <p:nvPr/>
        </p:nvSpPr>
        <p:spPr>
          <a:xfrm>
            <a:off x="3131840" y="407707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427984" y="4077072"/>
            <a:ext cx="4176464" cy="400110"/>
          </a:xfrm>
          <a:prstGeom prst="rect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FF00"/>
                </a:solidFill>
              </a:rPr>
              <a:t>Будильник – 11 человек </a:t>
            </a:r>
            <a:endParaRPr lang="ru-RU" sz="2000" b="1" dirty="0">
              <a:solidFill>
                <a:srgbClr val="FFFF00"/>
              </a:solidFill>
            </a:endParaRPr>
          </a:p>
        </p:txBody>
      </p:sp>
      <p:sp>
        <p:nvSpPr>
          <p:cNvPr id="25" name="Стрелка вправо 24"/>
          <p:cNvSpPr/>
          <p:nvPr/>
        </p:nvSpPr>
        <p:spPr>
          <a:xfrm>
            <a:off x="3131840" y="4869160"/>
            <a:ext cx="1050416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4427984" y="5013176"/>
            <a:ext cx="4176464" cy="400110"/>
          </a:xfrm>
          <a:prstGeom prst="rect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FF00"/>
                </a:solidFill>
              </a:rPr>
              <a:t>Чат (</a:t>
            </a:r>
            <a:r>
              <a:rPr lang="en-US" sz="2000" b="1" dirty="0" smtClean="0">
                <a:solidFill>
                  <a:srgbClr val="FFFF00"/>
                </a:solidFill>
              </a:rPr>
              <a:t>SMS</a:t>
            </a:r>
            <a:r>
              <a:rPr lang="ru-RU" sz="2000" b="1" dirty="0" smtClean="0">
                <a:solidFill>
                  <a:srgbClr val="FFFF00"/>
                </a:solidFill>
              </a:rPr>
              <a:t>) – 65 человек </a:t>
            </a:r>
            <a:endParaRPr lang="ru-RU" sz="2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596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45224"/>
            <a:ext cx="8229600" cy="1008112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Где носите свой телефон?</a:t>
            </a:r>
            <a:endParaRPr lang="ru-RU" sz="4000" dirty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1026" name="Picture 2" descr="C:\Users\Евгений\Desktop\шаблоны\передано\Фото-019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8680"/>
            <a:ext cx="1656184" cy="2126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Евгений\Desktop\шаблоны\передано\Фото-019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916832"/>
            <a:ext cx="1644283" cy="1986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Евгений\Desktop\шаблоны\передано\Фото-019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492896"/>
            <a:ext cx="1528401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Евгений\Desktop\шаблоны\передано\Фото-019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429000"/>
            <a:ext cx="1727592" cy="2313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 flipV="1">
            <a:off x="2195736" y="1412776"/>
            <a:ext cx="709495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195736" y="908720"/>
            <a:ext cx="3024336" cy="461665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rgbClr val="FFFF00"/>
                </a:solidFill>
              </a:rPr>
              <a:t>н</a:t>
            </a:r>
            <a:r>
              <a:rPr lang="ru-RU" sz="2400" b="1" i="1" dirty="0" smtClean="0">
                <a:solidFill>
                  <a:srgbClr val="FFFF00"/>
                </a:solidFill>
              </a:rPr>
              <a:t>а груди – 6 ч   </a:t>
            </a:r>
            <a:endParaRPr lang="ru-RU" sz="2400" b="1" i="1" dirty="0">
              <a:solidFill>
                <a:srgbClr val="FFFF00"/>
              </a:solidFill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flipV="1">
            <a:off x="3635896" y="2204864"/>
            <a:ext cx="804493" cy="1620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868153" y="1661899"/>
            <a:ext cx="3600400" cy="830997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rgbClr val="FFFF00"/>
                </a:solidFill>
              </a:rPr>
              <a:t>в</a:t>
            </a:r>
            <a:r>
              <a:rPr lang="ru-RU" sz="2400" b="1" i="1" dirty="0" smtClean="0">
                <a:solidFill>
                  <a:srgbClr val="FFFF00"/>
                </a:solidFill>
              </a:rPr>
              <a:t> сумке (портфеле) – 26 ч  </a:t>
            </a:r>
            <a:endParaRPr lang="ru-RU" sz="2400" b="1" i="1" dirty="0">
              <a:solidFill>
                <a:srgbClr val="FFFF00"/>
              </a:solidFill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 flipV="1">
            <a:off x="5148064" y="3212976"/>
            <a:ext cx="943117" cy="5161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796136" y="2636912"/>
            <a:ext cx="2880320" cy="830997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FFFF00"/>
                </a:solidFill>
              </a:rPr>
              <a:t>в  кармане – 5</a:t>
            </a:r>
            <a:r>
              <a:rPr lang="ru-RU" sz="2400" b="1" i="1" dirty="0">
                <a:solidFill>
                  <a:srgbClr val="FFFF00"/>
                </a:solidFill>
              </a:rPr>
              <a:t>1</a:t>
            </a:r>
            <a:r>
              <a:rPr lang="ru-RU" sz="2400" b="1" i="1" dirty="0" smtClean="0">
                <a:solidFill>
                  <a:srgbClr val="FFFF00"/>
                </a:solidFill>
              </a:rPr>
              <a:t> ч</a:t>
            </a:r>
            <a:endParaRPr lang="ru-RU" sz="2400" b="1" i="1" dirty="0">
              <a:solidFill>
                <a:srgbClr val="FFFF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71600" y="4840842"/>
            <a:ext cx="4752528" cy="707886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FFFF00"/>
                </a:solidFill>
              </a:rPr>
              <a:t>Не имеют постоянного места – </a:t>
            </a:r>
            <a:r>
              <a:rPr lang="ru-RU" sz="2000" b="1" i="1" dirty="0">
                <a:solidFill>
                  <a:srgbClr val="FFFF00"/>
                </a:solidFill>
              </a:rPr>
              <a:t>1</a:t>
            </a:r>
            <a:r>
              <a:rPr lang="ru-RU" sz="2000" b="1" i="1" dirty="0" smtClean="0">
                <a:solidFill>
                  <a:srgbClr val="FFFF00"/>
                </a:solidFill>
              </a:rPr>
              <a:t>7 ч </a:t>
            </a:r>
            <a:endParaRPr lang="ru-RU" sz="2000" b="1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459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301208"/>
            <a:ext cx="8183880" cy="115212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Слышали ли Вы о влиянии телефона на организм человека?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0324754"/>
              </p:ext>
            </p:extLst>
          </p:nvPr>
        </p:nvGraphicFramePr>
        <p:xfrm>
          <a:off x="457200" y="404665"/>
          <a:ext cx="8229600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98029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589240"/>
            <a:ext cx="8183880" cy="936104"/>
          </a:xfrm>
        </p:spPr>
        <p:txBody>
          <a:bodyPr/>
          <a:lstStyle/>
          <a:p>
            <a:r>
              <a:rPr lang="ru-RU" dirty="0" smtClean="0"/>
              <a:t>     МОИ </a:t>
            </a:r>
            <a:r>
              <a:rPr lang="ru-RU" dirty="0"/>
              <a:t>РЕКОМЕНДАЦИИ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527" y="188640"/>
            <a:ext cx="8578953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001549" y="692696"/>
            <a:ext cx="5472608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*Детям младше 16 лет пользоваться сотовым телефоном только в экстренных случаях.</a:t>
            </a:r>
          </a:p>
          <a:p>
            <a:r>
              <a:rPr lang="ru-RU" sz="1600" dirty="0"/>
              <a:t>*Один разговор не должен длиться более трёх минут.</a:t>
            </a:r>
          </a:p>
          <a:p>
            <a:r>
              <a:rPr lang="ru-RU" sz="1600" dirty="0"/>
              <a:t>*Носить телефон лучше всего в сумке или рюкзаке. </a:t>
            </a:r>
          </a:p>
          <a:p>
            <a:r>
              <a:rPr lang="ru-RU" sz="1600" dirty="0"/>
              <a:t> *Во время разговора не стоит сильно прижимать телефон к уху. </a:t>
            </a:r>
          </a:p>
          <a:p>
            <a:r>
              <a:rPr lang="ru-RU" sz="1600" dirty="0"/>
              <a:t> *Не кладите сотовые телефоны рядом с тем местом, где вы спите. *Выключайте телефон на ночь!</a:t>
            </a:r>
          </a:p>
          <a:p>
            <a:r>
              <a:rPr lang="ru-RU" sz="1600" dirty="0"/>
              <a:t>*Поднесите телефон к уху только после соединения с абонентом, так как в момент соединения электромагнитное излучение в несколько раз больше, чем во время самого разговора.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42138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373216"/>
            <a:ext cx="8183880" cy="1152128"/>
          </a:xfrm>
        </p:spPr>
        <p:txBody>
          <a:bodyPr/>
          <a:lstStyle/>
          <a:p>
            <a:pPr algn="ctr"/>
            <a:r>
              <a:rPr lang="ru-RU" dirty="0"/>
              <a:t>МОИ РЕКОМЕНДАЦИИ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ctr">
              <a:buClr>
                <a:srgbClr val="F07F09"/>
              </a:buClr>
              <a:buNone/>
            </a:pPr>
            <a:endParaRPr lang="ru-RU" sz="4300" b="1" dirty="0" smtClean="0">
              <a:solidFill>
                <a:srgbClr val="F07F09">
                  <a:lumMod val="75000"/>
                </a:srgbClr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lvl="0" indent="0" algn="ctr">
              <a:buClr>
                <a:srgbClr val="F07F09"/>
              </a:buClr>
              <a:buNone/>
            </a:pPr>
            <a:r>
              <a:rPr lang="ru-RU" sz="4300" b="1" dirty="0" smtClean="0">
                <a:solidFill>
                  <a:schemeClr val="accent2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Помните</a:t>
            </a:r>
            <a:r>
              <a:rPr lang="ru-RU" sz="4300" b="1" dirty="0">
                <a:solidFill>
                  <a:schemeClr val="accent2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, что самое ценное, </a:t>
            </a:r>
            <a:br>
              <a:rPr lang="ru-RU" sz="4300" b="1" dirty="0">
                <a:solidFill>
                  <a:schemeClr val="accent2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4300" b="1" dirty="0">
                <a:solidFill>
                  <a:schemeClr val="accent2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что есть у человека – это  здоровье. </a:t>
            </a:r>
            <a:br>
              <a:rPr lang="ru-RU" sz="4300" b="1" dirty="0">
                <a:solidFill>
                  <a:schemeClr val="accent2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4300" b="1" dirty="0">
                <a:solidFill>
                  <a:schemeClr val="accent2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Берегите себя!</a:t>
            </a:r>
            <a:endParaRPr lang="ru-RU" sz="4300" dirty="0">
              <a:solidFill>
                <a:schemeClr val="accent2"/>
              </a:solidFill>
            </a:endParaRPr>
          </a:p>
          <a:p>
            <a:pPr algn="ctr"/>
            <a:endParaRPr lang="ru-RU" sz="4300" dirty="0"/>
          </a:p>
        </p:txBody>
      </p:sp>
    </p:spTree>
    <p:extLst>
      <p:ext uri="{BB962C8B-B14F-4D97-AF65-F5344CB8AC3E}">
        <p14:creationId xmlns:p14="http://schemas.microsoft.com/office/powerpoint/2010/main" val="26551582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5301208"/>
            <a:ext cx="7499176" cy="1224136"/>
          </a:xfrm>
        </p:spPr>
        <p:txBody>
          <a:bodyPr>
            <a:noAutofit/>
          </a:bodyPr>
          <a:lstStyle/>
          <a:p>
            <a:pPr algn="ctr"/>
            <a:r>
              <a:rPr lang="ru-RU" sz="5500" dirty="0" smtClean="0">
                <a:solidFill>
                  <a:srgbClr val="0070C0"/>
                </a:solidFill>
                <a:latin typeface="Arial Black" pitchFamily="34" charset="0"/>
              </a:rPr>
              <a:t> </a:t>
            </a:r>
            <a:r>
              <a:rPr lang="ru-RU" sz="55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выводы</a:t>
            </a:r>
            <a:endParaRPr lang="ru-RU" sz="5500" dirty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67544" y="548680"/>
            <a:ext cx="4546848" cy="4752528"/>
          </a:xfr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Arial Black" pitchFamily="34" charset="0"/>
              </a:rPr>
              <a:t>• сотовые телефоны необходимы в повседневной жизни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Arial Black" pitchFamily="34" charset="0"/>
              </a:rPr>
              <a:t>• сотовые телефоны оказывают негативное воздействие на здоровье человека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Arial Black" pitchFamily="34" charset="0"/>
              </a:rPr>
              <a:t>• необходимо знать правила пользования сотовым телефоном и не пренебрегать ими, чтобы уберечь свой организм от вредного воздействия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5004049" y="476672"/>
            <a:ext cx="3662258" cy="480941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Picture 2" descr="https://arhivurokov.ru/kopilka/uploads/user_file_56f3069cdc093/issliedovatiel-skaia-rabota-mobil-nyi-tieliefon-drugh-ili-vragh_9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476672"/>
            <a:ext cx="3662258" cy="48245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51648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661248"/>
            <a:ext cx="8183880" cy="792088"/>
          </a:xfrm>
        </p:spPr>
        <p:txBody>
          <a:bodyPr>
            <a:noAutofit/>
          </a:bodyPr>
          <a:lstStyle/>
          <a:p>
            <a:pPr algn="ctr"/>
            <a:r>
              <a:rPr lang="ru-RU" sz="4500" dirty="0" smtClean="0"/>
              <a:t>Мобильный телефон</a:t>
            </a:r>
            <a:endParaRPr lang="ru-RU" sz="45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642918"/>
            <a:ext cx="8329642" cy="492922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i="1" dirty="0" smtClean="0"/>
              <a:t> Мобильный(сотовый) </a:t>
            </a:r>
            <a:r>
              <a:rPr lang="ru-RU" dirty="0" smtClean="0"/>
              <a:t>– телефон, который</a:t>
            </a:r>
          </a:p>
          <a:p>
            <a:pPr>
              <a:buNone/>
            </a:pPr>
            <a:r>
              <a:rPr lang="ru-RU" dirty="0" smtClean="0"/>
              <a:t>используют для общения на расстоянии.</a:t>
            </a:r>
          </a:p>
          <a:p>
            <a:pPr>
              <a:buNone/>
            </a:pPr>
            <a:endParaRPr lang="ru-RU" dirty="0" smtClean="0"/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Работает в сети сотовой связи</a:t>
            </a:r>
          </a:p>
          <a:p>
            <a:pPr>
              <a:buFont typeface="Wingdings" pitchFamily="2" charset="2"/>
              <a:buChar char="§"/>
            </a:pPr>
            <a:endParaRPr lang="ru-RU" dirty="0" smtClean="0"/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Время работы ограничено зарядом</a:t>
            </a:r>
          </a:p>
          <a:p>
            <a:pPr>
              <a:buNone/>
            </a:pPr>
            <a:r>
              <a:rPr lang="ru-RU" dirty="0" smtClean="0"/>
              <a:t>аккумулятора </a:t>
            </a:r>
          </a:p>
          <a:p>
            <a:pPr>
              <a:buNone/>
            </a:pPr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Самый распространенный вид связи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373216"/>
            <a:ext cx="7200800" cy="100811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/>
              <a:t> </a:t>
            </a:r>
            <a:r>
              <a:rPr lang="ru-RU" dirty="0" smtClean="0"/>
              <a:t>                  </a:t>
            </a:r>
            <a:r>
              <a:rPr lang="ru-RU" sz="3300" dirty="0" smtClean="0"/>
              <a:t>ЗАПРЕТ  ОПРАВДАН</a:t>
            </a:r>
            <a:endParaRPr lang="ru-RU" sz="33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24744"/>
            <a:ext cx="7776864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89595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86454"/>
            <a:ext cx="8183880" cy="714380"/>
          </a:xfrm>
        </p:spPr>
        <p:txBody>
          <a:bodyPr/>
          <a:lstStyle/>
          <a:p>
            <a:pPr algn="ctr"/>
            <a:r>
              <a:rPr lang="ru-RU" dirty="0" smtClean="0"/>
              <a:t>История создания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500042"/>
            <a:ext cx="8329642" cy="507209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i="1" dirty="0" smtClean="0"/>
              <a:t> Первый мобильный телефон</a:t>
            </a:r>
            <a:endParaRPr lang="ru-RU" dirty="0" smtClean="0"/>
          </a:p>
          <a:p>
            <a:pPr>
              <a:buFont typeface="Arial" pitchFamily="34" charset="0"/>
              <a:buChar char="•"/>
            </a:pPr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Был придуман в 1973 году компанией</a:t>
            </a:r>
            <a:endParaRPr lang="en-US" dirty="0" smtClean="0"/>
          </a:p>
          <a:p>
            <a:pPr>
              <a:buNone/>
            </a:pPr>
            <a:r>
              <a:rPr lang="en-US" dirty="0" err="1" smtClean="0"/>
              <a:t>Motorolla</a:t>
            </a:r>
            <a:endParaRPr lang="ru-RU" dirty="0" smtClean="0"/>
          </a:p>
          <a:p>
            <a:pPr>
              <a:buFont typeface="Arial" pitchFamily="34" charset="0"/>
              <a:buChar char="•"/>
            </a:pPr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Весил около 1.5 килограмм</a:t>
            </a:r>
          </a:p>
          <a:p>
            <a:pPr>
              <a:buFont typeface="Arial" pitchFamily="34" charset="0"/>
              <a:buChar char="•"/>
            </a:pPr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Заряда аккумулятора хватало на час работы</a:t>
            </a:r>
          </a:p>
          <a:p>
            <a:pPr>
              <a:buFont typeface="Arial" pitchFamily="34" charset="0"/>
              <a:buChar char="•"/>
            </a:pPr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Заряжался в течение 8 часов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857892"/>
            <a:ext cx="8183880" cy="642942"/>
          </a:xfrm>
        </p:spPr>
        <p:txBody>
          <a:bodyPr/>
          <a:lstStyle/>
          <a:p>
            <a:pPr algn="ctr"/>
            <a:r>
              <a:rPr lang="ru-RU" dirty="0" smtClean="0"/>
              <a:t>Виды мобильных телефонов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66182" y="2714620"/>
            <a:ext cx="2520000" cy="3600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anchor="t">
            <a:noAutofit/>
          </a:bodyPr>
          <a:lstStyle/>
          <a:p>
            <a:pPr algn="ctr">
              <a:buNone/>
            </a:pPr>
            <a:r>
              <a:rPr lang="ru-RU" sz="2000" i="1" dirty="0" smtClean="0"/>
              <a:t> </a:t>
            </a:r>
            <a:r>
              <a:rPr lang="ru-RU" sz="2400" i="1" dirty="0" smtClean="0"/>
              <a:t>Кнопочный</a:t>
            </a:r>
            <a:endParaRPr lang="ru-RU" sz="2000" dirty="0" smtClean="0"/>
          </a:p>
          <a:p>
            <a:pPr>
              <a:buNone/>
            </a:pPr>
            <a:endParaRPr lang="en-US" sz="2000" dirty="0" smtClean="0"/>
          </a:p>
        </p:txBody>
      </p:sp>
      <p:pic>
        <p:nvPicPr>
          <p:cNvPr id="3074" name="Picture 2" descr="C:\Users\my\Desktop\кноп.jpg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66182" y="500042"/>
            <a:ext cx="2520000" cy="21600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pic>
        <p:nvPicPr>
          <p:cNvPr id="3075" name="Picture 3" descr="C:\Users\my\Desktop\раскл.jpg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500042"/>
            <a:ext cx="2520000" cy="21600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pic>
        <p:nvPicPr>
          <p:cNvPr id="3076" name="Picture 4" descr="C:\Users\my\Desktop\слайж.jpg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66182" y="3269264"/>
            <a:ext cx="2520000" cy="2160000"/>
          </a:xfrm>
          <a:prstGeom prst="rect">
            <a:avLst/>
          </a:prstGeom>
          <a:noFill/>
          <a:ln w="19050">
            <a:solidFill>
              <a:schemeClr val="dk1"/>
            </a:solidFill>
          </a:ln>
        </p:spPr>
      </p:pic>
      <p:pic>
        <p:nvPicPr>
          <p:cNvPr id="3078" name="Picture 6" descr="C:\Users\my\Desktop\смартфон.png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28" y="3214686"/>
            <a:ext cx="2520000" cy="223143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sp>
        <p:nvSpPr>
          <p:cNvPr id="8" name="Содержимое 2"/>
          <p:cNvSpPr txBox="1">
            <a:spLocks/>
          </p:cNvSpPr>
          <p:nvPr/>
        </p:nvSpPr>
        <p:spPr>
          <a:xfrm>
            <a:off x="4929190" y="2714620"/>
            <a:ext cx="2520000" cy="360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0" tIns="0" rIns="0" bIns="0" anchor="t">
            <a:noAutofit/>
          </a:bodyPr>
          <a:lstStyle/>
          <a:p>
            <a:pPr marL="265176" marR="0" lvl="0" indent="-265176" algn="ctr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ru-RU" sz="2400" i="1" dirty="0" smtClean="0"/>
              <a:t>Раскладушка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1266182" y="5497892"/>
            <a:ext cx="2520000" cy="360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0" tIns="0" rIns="0" bIns="0" anchor="t">
            <a:noAutofit/>
          </a:bodyPr>
          <a:lstStyle/>
          <a:p>
            <a:pPr marL="265176" marR="0" lvl="0" indent="-265176" algn="ctr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ru-RU" sz="2400" i="1" dirty="0" smtClean="0"/>
              <a:t>Слайдер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Содержимое 2"/>
          <p:cNvSpPr txBox="1">
            <a:spLocks/>
          </p:cNvSpPr>
          <p:nvPr/>
        </p:nvSpPr>
        <p:spPr>
          <a:xfrm>
            <a:off x="5000628" y="5500702"/>
            <a:ext cx="2520000" cy="360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0" tIns="0" rIns="0" bIns="0" anchor="t">
            <a:noAutofit/>
          </a:bodyPr>
          <a:lstStyle/>
          <a:p>
            <a:pPr marL="265176" marR="0" lvl="0" indent="-265176" algn="ctr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ru-RU" sz="2400" i="1" dirty="0" smtClean="0"/>
              <a:t>Смартфон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y\Desktop\universalnoe-zaryadnoe-dly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1325177"/>
            <a:ext cx="5434001" cy="475252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86454"/>
            <a:ext cx="8183880" cy="714380"/>
          </a:xfrm>
        </p:spPr>
        <p:txBody>
          <a:bodyPr/>
          <a:lstStyle/>
          <a:p>
            <a:pPr algn="ctr"/>
            <a:r>
              <a:rPr lang="ru-RU" dirty="0" smtClean="0"/>
              <a:t>Устройство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500042"/>
            <a:ext cx="8329642" cy="542928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i="1" dirty="0" smtClean="0"/>
              <a:t> Мобильный телефон состоит из</a:t>
            </a:r>
            <a:endParaRPr lang="ru-RU" dirty="0" smtClean="0"/>
          </a:p>
          <a:p>
            <a:pPr>
              <a:buFont typeface="Arial" pitchFamily="34" charset="0"/>
              <a:buChar char="•"/>
            </a:pPr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Корпуса</a:t>
            </a:r>
          </a:p>
          <a:p>
            <a:pPr>
              <a:buFont typeface="Arial" pitchFamily="34" charset="0"/>
              <a:buChar char="•"/>
            </a:pPr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Аккумулятора</a:t>
            </a:r>
          </a:p>
          <a:p>
            <a:pPr>
              <a:buFont typeface="Arial" pitchFamily="34" charset="0"/>
              <a:buChar char="•"/>
            </a:pPr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Дисплея (экрана)</a:t>
            </a:r>
          </a:p>
          <a:p>
            <a:pPr>
              <a:buFont typeface="Arial" pitchFamily="34" charset="0"/>
              <a:buChar char="•"/>
            </a:pPr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Кнопок</a:t>
            </a:r>
          </a:p>
          <a:p>
            <a:pPr>
              <a:buFont typeface="Arial" pitchFamily="34" charset="0"/>
              <a:buChar char="•"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86454"/>
            <a:ext cx="8183880" cy="714380"/>
          </a:xfrm>
        </p:spPr>
        <p:txBody>
          <a:bodyPr/>
          <a:lstStyle/>
          <a:p>
            <a:pPr algn="ctr"/>
            <a:r>
              <a:rPr lang="ru-RU" dirty="0" smtClean="0"/>
              <a:t>Принцип работы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357166"/>
            <a:ext cx="8329642" cy="5572164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 smtClean="0"/>
              <a:t>Мобильный телефон – это передатчик,</a:t>
            </a:r>
          </a:p>
          <a:p>
            <a:pPr>
              <a:buNone/>
            </a:pPr>
            <a:r>
              <a:rPr lang="ru-RU" sz="2400" dirty="0" smtClean="0"/>
              <a:t>работающий на определенной частоте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Он передает связь в пределах сети,</a:t>
            </a:r>
          </a:p>
          <a:p>
            <a:pPr>
              <a:buNone/>
            </a:pPr>
            <a:r>
              <a:rPr lang="ru-RU" sz="2400" dirty="0" smtClean="0"/>
              <a:t>распространяемой вышкой сотовой связи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Звуковые волны и текстовые сообщения</a:t>
            </a:r>
          </a:p>
          <a:p>
            <a:pPr>
              <a:buNone/>
            </a:pPr>
            <a:r>
              <a:rPr lang="ru-RU" sz="2400" dirty="0" smtClean="0"/>
              <a:t>попадают через вышку на другие телефоны</a:t>
            </a:r>
          </a:p>
          <a:p>
            <a:pPr>
              <a:buNone/>
            </a:pPr>
            <a:endParaRPr lang="ru-RU" sz="2400" dirty="0" smtClean="0"/>
          </a:p>
          <a:p>
            <a:pPr>
              <a:buFont typeface="Arial" pitchFamily="34" charset="0"/>
              <a:buChar char="•"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</p:txBody>
      </p:sp>
      <p:pic>
        <p:nvPicPr>
          <p:cNvPr id="4098" name="Picture 2" descr="C:\Users\my\Desktop\4.jpg"/>
          <p:cNvPicPr>
            <a:picLocks noChangeAspect="1" noChangeArrowheads="1"/>
          </p:cNvPicPr>
          <p:nvPr/>
        </p:nvPicPr>
        <p:blipFill>
          <a:blip r:embed="rId2" cstate="print"/>
          <a:srcRect l="12500" r="12498"/>
          <a:stretch>
            <a:fillRect/>
          </a:stretch>
        </p:blipFill>
        <p:spPr bwMode="auto">
          <a:xfrm>
            <a:off x="500034" y="3500438"/>
            <a:ext cx="1464477" cy="1952600"/>
          </a:xfrm>
          <a:prstGeom prst="rect">
            <a:avLst/>
          </a:prstGeom>
          <a:noFill/>
        </p:spPr>
      </p:pic>
      <p:pic>
        <p:nvPicPr>
          <p:cNvPr id="6" name="Picture 2" descr="C:\Users\my\Desktop\4.jpg"/>
          <p:cNvPicPr>
            <a:picLocks noChangeAspect="1" noChangeArrowheads="1"/>
          </p:cNvPicPr>
          <p:nvPr/>
        </p:nvPicPr>
        <p:blipFill>
          <a:blip r:embed="rId3" cstate="print"/>
          <a:srcRect l="14286" r="14284"/>
          <a:stretch>
            <a:fillRect/>
          </a:stretch>
        </p:blipFill>
        <p:spPr bwMode="auto">
          <a:xfrm>
            <a:off x="7215175" y="3500438"/>
            <a:ext cx="1428791" cy="2143140"/>
          </a:xfrm>
          <a:prstGeom prst="rect">
            <a:avLst/>
          </a:prstGeom>
          <a:noFill/>
        </p:spPr>
      </p:pic>
      <p:pic>
        <p:nvPicPr>
          <p:cNvPr id="4099" name="Picture 3" descr="C:\Users\my\Desktop\p6110616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55171" y="3238584"/>
            <a:ext cx="1745523" cy="2619308"/>
          </a:xfrm>
          <a:prstGeom prst="rect">
            <a:avLst/>
          </a:prstGeom>
          <a:noFill/>
        </p:spPr>
      </p:pic>
      <p:cxnSp>
        <p:nvCxnSpPr>
          <p:cNvPr id="9" name="Прямая со стрелкой 8"/>
          <p:cNvCxnSpPr/>
          <p:nvPr/>
        </p:nvCxnSpPr>
        <p:spPr>
          <a:xfrm>
            <a:off x="2285984" y="4500570"/>
            <a:ext cx="1143008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5786446" y="4500570"/>
            <a:ext cx="1143008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86454"/>
            <a:ext cx="8183880" cy="714380"/>
          </a:xfrm>
        </p:spPr>
        <p:txBody>
          <a:bodyPr/>
          <a:lstStyle/>
          <a:p>
            <a:pPr algn="ctr"/>
            <a:r>
              <a:rPr lang="ru-RU" dirty="0" smtClean="0"/>
              <a:t>Мой мобильный телефон</a:t>
            </a: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827584" y="1301752"/>
            <a:ext cx="4173044" cy="3639416"/>
          </a:xfrm>
        </p:spPr>
        <p:txBody>
          <a:bodyPr/>
          <a:lstStyle/>
          <a:p>
            <a:pPr>
              <a:buNone/>
            </a:pPr>
            <a:endParaRPr lang="ru-RU" b="1" i="1" dirty="0" smtClean="0"/>
          </a:p>
          <a:p>
            <a:pPr>
              <a:buNone/>
            </a:pPr>
            <a:r>
              <a:rPr lang="ru-RU" b="1" i="1" dirty="0"/>
              <a:t> </a:t>
            </a:r>
            <a:r>
              <a:rPr lang="ru-RU" b="1" i="1" dirty="0" smtClean="0"/>
              <a:t> Очень хочется показать ребятам в классе…НО</a:t>
            </a:r>
            <a:r>
              <a:rPr lang="en-US" b="1" i="1" dirty="0" smtClean="0"/>
              <a:t> </a:t>
            </a:r>
            <a:endParaRPr lang="ru-RU" b="1" i="1" dirty="0"/>
          </a:p>
        </p:txBody>
      </p:sp>
      <p:pic>
        <p:nvPicPr>
          <p:cNvPr id="1026" name="Picture 2" descr="&amp;Pcy;&amp;ocy;&amp;khcy;&amp;ocy;&amp;zhcy;&amp;iecy;&amp;iecy; &amp;icy;&amp;zcy;&amp;ocy;&amp;bcy;&amp;rcy;&amp;acy;&amp;zhcy;&amp;iecy;&amp;ncy;&amp;icy;&amp;iecy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412776"/>
            <a:ext cx="3494906" cy="4374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541864"/>
          </a:xfrm>
        </p:spPr>
        <p:txBody>
          <a:bodyPr>
            <a:normAutofit fontScale="90000"/>
          </a:bodyPr>
          <a:lstStyle/>
          <a:p>
            <a:r>
              <a:rPr lang="ru-RU" sz="3900" dirty="0" smtClean="0"/>
              <a:t>                </a:t>
            </a:r>
            <a:br>
              <a:rPr lang="ru-RU" sz="3900" dirty="0" smtClean="0"/>
            </a:br>
            <a:r>
              <a:rPr lang="ru-RU" sz="3900" dirty="0"/>
              <a:t/>
            </a:r>
            <a:br>
              <a:rPr lang="ru-RU" sz="3900" dirty="0"/>
            </a:br>
            <a:r>
              <a:rPr lang="ru-RU" sz="3900" dirty="0" smtClean="0"/>
              <a:t/>
            </a:r>
            <a:br>
              <a:rPr lang="ru-RU" sz="3900" dirty="0" smtClean="0"/>
            </a:br>
            <a:r>
              <a:rPr lang="ru-RU" sz="3900" dirty="0" smtClean="0"/>
              <a:t>                   ГИПОТЕЗА</a:t>
            </a:r>
            <a:endParaRPr lang="ru-RU" sz="39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404664"/>
            <a:ext cx="8183880" cy="5058888"/>
          </a:xfrm>
        </p:spPr>
        <p:txBody>
          <a:bodyPr>
            <a:normAutofit fontScale="85000" lnSpcReduction="10000"/>
          </a:bodyPr>
          <a:lstStyle/>
          <a:p>
            <a:endParaRPr lang="ru-RU" b="1" dirty="0" smtClean="0">
              <a:solidFill>
                <a:srgbClr val="0070C0"/>
              </a:solidFill>
              <a:latin typeface="Arial Black" pitchFamily="34" charset="0"/>
            </a:endParaRPr>
          </a:p>
          <a:p>
            <a:r>
              <a:rPr lang="ru-RU" b="1" dirty="0" smtClean="0">
                <a:solidFill>
                  <a:srgbClr val="0070C0"/>
                </a:solidFill>
                <a:latin typeface="Arial Black" pitchFamily="34" charset="0"/>
              </a:rPr>
              <a:t>Гипотеза:  </a:t>
            </a:r>
            <a:r>
              <a:rPr lang="ru-RU" b="1" dirty="0" smtClean="0"/>
              <a:t>мобильный телефон оказывает вредное воздействие и многие об этом не задумываются </a:t>
            </a:r>
          </a:p>
          <a:p>
            <a:endParaRPr lang="ru-RU" b="1" dirty="0" smtClean="0">
              <a:solidFill>
                <a:srgbClr val="0070C0"/>
              </a:solidFill>
              <a:latin typeface="Arial Black" pitchFamily="34" charset="0"/>
            </a:endParaRPr>
          </a:p>
          <a:p>
            <a:r>
              <a:rPr lang="ru-RU" b="1" dirty="0" smtClean="0">
                <a:solidFill>
                  <a:srgbClr val="0070C0"/>
                </a:solidFill>
                <a:latin typeface="Arial Black" pitchFamily="34" charset="0"/>
              </a:rPr>
              <a:t>Методы исследования</a:t>
            </a:r>
            <a:r>
              <a:rPr lang="ru-RU" dirty="0" smtClean="0">
                <a:solidFill>
                  <a:srgbClr val="0070C0"/>
                </a:solidFill>
                <a:latin typeface="Arial Black" pitchFamily="34" charset="0"/>
              </a:rPr>
              <a:t>: </a:t>
            </a:r>
            <a:r>
              <a:rPr lang="ru-RU" b="1" dirty="0" smtClean="0"/>
              <a:t>наблюдение,  исследования публицистических и научных источников,  анкетирование, интервью</a:t>
            </a:r>
          </a:p>
          <a:p>
            <a:pPr lvl="0">
              <a:buClr>
                <a:srgbClr val="F07F09"/>
              </a:buClr>
            </a:pPr>
            <a:endParaRPr lang="ru-RU" b="1" dirty="0" smtClean="0">
              <a:solidFill>
                <a:srgbClr val="0070C0"/>
              </a:solidFill>
              <a:latin typeface="Arial Black" pitchFamily="34" charset="0"/>
            </a:endParaRPr>
          </a:p>
          <a:p>
            <a:pPr lvl="0">
              <a:buClr>
                <a:srgbClr val="F07F09"/>
              </a:buClr>
            </a:pPr>
            <a:r>
              <a:rPr lang="ru-RU" b="1" dirty="0" smtClean="0">
                <a:solidFill>
                  <a:srgbClr val="0070C0"/>
                </a:solidFill>
                <a:latin typeface="Arial Black" pitchFamily="34" charset="0"/>
              </a:rPr>
              <a:t>Предмет </a:t>
            </a:r>
            <a:r>
              <a:rPr lang="ru-RU" b="1" dirty="0">
                <a:solidFill>
                  <a:srgbClr val="0070C0"/>
                </a:solidFill>
                <a:latin typeface="Arial Black" pitchFamily="34" charset="0"/>
              </a:rPr>
              <a:t>исследования:</a:t>
            </a:r>
            <a:r>
              <a:rPr lang="ru-RU" dirty="0">
                <a:solidFill>
                  <a:srgbClr val="0070C0"/>
                </a:solidFill>
                <a:latin typeface="Arial Black" pitchFamily="34" charset="0"/>
              </a:rPr>
              <a:t> </a:t>
            </a:r>
            <a:r>
              <a:rPr lang="ru-RU" b="1" dirty="0">
                <a:solidFill>
                  <a:prstClr val="black"/>
                </a:solidFill>
              </a:rPr>
              <a:t>польза и возможный вред сотовых телефонов</a:t>
            </a:r>
          </a:p>
          <a:p>
            <a:pPr marL="0" lvl="0" indent="0">
              <a:buClr>
                <a:srgbClr val="F07F09"/>
              </a:buClr>
              <a:buNone/>
            </a:pPr>
            <a:r>
              <a:rPr lang="ru-RU" dirty="0">
                <a:solidFill>
                  <a:prstClr val="black"/>
                </a:solidFill>
              </a:rPr>
              <a:t> </a:t>
            </a:r>
            <a:endParaRPr lang="ru-RU" dirty="0">
              <a:solidFill>
                <a:srgbClr val="0070C0"/>
              </a:solidFill>
            </a:endParaRPr>
          </a:p>
          <a:p>
            <a:pPr lvl="0">
              <a:buClr>
                <a:srgbClr val="F07F09"/>
              </a:buClr>
            </a:pPr>
            <a:r>
              <a:rPr lang="ru-RU" b="1" dirty="0">
                <a:solidFill>
                  <a:srgbClr val="0070C0"/>
                </a:solidFill>
                <a:latin typeface="Arial Black" pitchFamily="34" charset="0"/>
              </a:rPr>
              <a:t>Объект исследования</a:t>
            </a:r>
            <a:r>
              <a:rPr lang="en-US" b="1" dirty="0">
                <a:solidFill>
                  <a:srgbClr val="0070C0"/>
                </a:solidFill>
                <a:latin typeface="Arial Black" pitchFamily="34" charset="0"/>
              </a:rPr>
              <a:t>:</a:t>
            </a:r>
            <a:r>
              <a:rPr lang="en-US" dirty="0">
                <a:solidFill>
                  <a:srgbClr val="0070C0"/>
                </a:solidFill>
                <a:latin typeface="Arial Black" pitchFamily="34" charset="0"/>
              </a:rPr>
              <a:t> </a:t>
            </a:r>
            <a:r>
              <a:rPr lang="ru-RU" b="1" dirty="0">
                <a:solidFill>
                  <a:prstClr val="black"/>
                </a:solidFill>
              </a:rPr>
              <a:t>сотовый телефон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877272"/>
            <a:ext cx="8183880" cy="9807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/>
            </a:r>
            <a:br>
              <a:rPr lang="ru-RU" sz="44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</a:br>
            <a:r>
              <a:rPr lang="ru-RU" sz="44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/>
            </a:r>
            <a:br>
              <a:rPr lang="ru-RU" sz="44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</a:br>
            <a:r>
              <a:rPr lang="ru-RU" sz="44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/>
            </a:r>
            <a:br>
              <a:rPr lang="ru-RU" sz="44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</a:br>
            <a:r>
              <a:rPr lang="ru-RU" sz="44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/>
            </a:r>
            <a:br>
              <a:rPr lang="ru-RU" sz="44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</a:br>
            <a:r>
              <a:rPr lang="ru-RU" sz="44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ПЛЮСЫ  СОТОВОЙ СВЯЗИ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332656"/>
            <a:ext cx="8183880" cy="5040560"/>
          </a:xfrm>
        </p:spPr>
        <p:txBody>
          <a:bodyPr>
            <a:noAutofit/>
          </a:bodyPr>
          <a:lstStyle/>
          <a:p>
            <a:pPr>
              <a:buNone/>
              <a:defRPr/>
            </a:pPr>
            <a:r>
              <a:rPr lang="ru-RU" b="1" dirty="0" smtClean="0">
                <a:solidFill>
                  <a:srgbClr val="002060"/>
                </a:solidFill>
                <a:latin typeface="Candara" panose="020E0502030303020204" pitchFamily="34" charset="0"/>
              </a:rPr>
              <a:t>1.Расширяет общение между людьми. </a:t>
            </a:r>
          </a:p>
          <a:p>
            <a:pPr>
              <a:buNone/>
              <a:defRPr/>
            </a:pPr>
            <a:r>
              <a:rPr lang="ru-RU" b="1" dirty="0" smtClean="0">
                <a:solidFill>
                  <a:srgbClr val="002060"/>
                </a:solidFill>
                <a:latin typeface="Candara" panose="020E0502030303020204" pitchFamily="34" charset="0"/>
              </a:rPr>
              <a:t>2.Дает возможность родителям всегда знать, где находится ребенок. </a:t>
            </a:r>
          </a:p>
          <a:p>
            <a:pPr>
              <a:buNone/>
              <a:defRPr/>
            </a:pPr>
            <a:r>
              <a:rPr lang="ru-RU" b="1" dirty="0" smtClean="0">
                <a:solidFill>
                  <a:srgbClr val="002060"/>
                </a:solidFill>
                <a:latin typeface="Candara" panose="020E0502030303020204" pitchFamily="34" charset="0"/>
              </a:rPr>
              <a:t>3.Гарантирует безопасность школьника: тревожные кнопки в МЧС, в полицию</a:t>
            </a:r>
          </a:p>
          <a:p>
            <a:pPr>
              <a:buNone/>
              <a:defRPr/>
            </a:pPr>
            <a:r>
              <a:rPr lang="ru-RU" b="1" dirty="0" smtClean="0">
                <a:solidFill>
                  <a:srgbClr val="002060"/>
                </a:solidFill>
                <a:latin typeface="Candara" panose="020E0502030303020204" pitchFamily="34" charset="0"/>
              </a:rPr>
              <a:t>4.Способствует получению новой информации через Интернет. </a:t>
            </a:r>
          </a:p>
          <a:p>
            <a:pPr>
              <a:buNone/>
              <a:defRPr/>
            </a:pPr>
            <a:r>
              <a:rPr lang="ru-RU" b="1" dirty="0" smtClean="0">
                <a:solidFill>
                  <a:srgbClr val="002060"/>
                </a:solidFill>
                <a:latin typeface="Candara" panose="020E0502030303020204" pitchFamily="34" charset="0"/>
              </a:rPr>
              <a:t>5.Телефон оснащен калькулятором, будильником, часами, фонариком, фотокамерой, которые можно в нужное время использовать.</a:t>
            </a:r>
            <a:endParaRPr lang="ru-RU" dirty="0" smtClean="0">
              <a:latin typeface="Candara" panose="020E0502030303020204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850</TotalTime>
  <Words>516</Words>
  <Application>Microsoft Office PowerPoint</Application>
  <PresentationFormat>Экран (4:3)</PresentationFormat>
  <Paragraphs>108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Аспект</vt:lpstr>
      <vt:lpstr>У меня зазвонил  ТЕЛЕФОН</vt:lpstr>
      <vt:lpstr>Мобильный телефон</vt:lpstr>
      <vt:lpstr>История создания</vt:lpstr>
      <vt:lpstr>Виды мобильных телефонов</vt:lpstr>
      <vt:lpstr>Устройство </vt:lpstr>
      <vt:lpstr>Принцип работы </vt:lpstr>
      <vt:lpstr>Мой мобильный телефон</vt:lpstr>
      <vt:lpstr>                                      ГИПОТЕЗА</vt:lpstr>
      <vt:lpstr>    ПЛЮСЫ  СОТОВОЙ СВЯЗИ </vt:lpstr>
      <vt:lpstr>Влияние сотовых телефонов на здоровье человека</vt:lpstr>
      <vt:lpstr>ИНТЕРВЬЮ</vt:lpstr>
      <vt:lpstr>Вывод: электромагнитное поле, исходящее от телефона, опасно для живого организма. </vt:lpstr>
      <vt:lpstr>АНКЕТИРОВАНИЕ</vt:lpstr>
      <vt:lpstr>     Какие возможности телефона чаще всего используете?</vt:lpstr>
      <vt:lpstr>Где носите свой телефон?</vt:lpstr>
      <vt:lpstr>Слышали ли Вы о влиянии телефона на организм человека?</vt:lpstr>
      <vt:lpstr>     МОИ РЕКОМЕНДАЦИИ</vt:lpstr>
      <vt:lpstr>МОИ РЕКОМЕНДАЦИИ</vt:lpstr>
      <vt:lpstr> выводы</vt:lpstr>
      <vt:lpstr>                      ЗАПРЕТ  ОПРАВДАН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Устройство мобильного телефона</dc:title>
  <dc:creator>my</dc:creator>
  <cp:lastModifiedBy>Шишмарёва Валентина Леонидовна</cp:lastModifiedBy>
  <cp:revision>44</cp:revision>
  <cp:lastPrinted>2017-03-09T09:49:19Z</cp:lastPrinted>
  <dcterms:created xsi:type="dcterms:W3CDTF">2016-11-26T16:43:22Z</dcterms:created>
  <dcterms:modified xsi:type="dcterms:W3CDTF">2017-03-16T11:12:43Z</dcterms:modified>
</cp:coreProperties>
</file>